
<file path=[Content_Types].xml><?xml version="1.0" encoding="utf-8"?>
<Types xmlns="http://schemas.openxmlformats.org/package/2006/content-types">
  <Default Extension="xml" ContentType="application/xml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64" r:id="rId3"/>
    <p:sldId id="310" r:id="rId4"/>
  </p:sldIdLst>
  <p:sldSz cx="18288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A4FD"/>
    <a:srgbClr val="0432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40"/>
    <p:restoredTop sz="95673"/>
  </p:normalViewPr>
  <p:slideViewPr>
    <p:cSldViewPr snapToGrid="0" snapToObjects="1">
      <p:cViewPr>
        <p:scale>
          <a:sx n="50" d="100"/>
          <a:sy n="50" d="100"/>
        </p:scale>
        <p:origin x="48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t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8" name="Shape 7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435064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+mj-lt"/>
        <a:ea typeface="+mj-ea"/>
        <a:cs typeface="+mj-cs"/>
        <a:sym typeface="Gotham"/>
      </a:defRPr>
    </a:lvl1pPr>
    <a:lvl2pPr indent="228600" defTabSz="457200" latinLnBrk="0">
      <a:lnSpc>
        <a:spcPct val="125000"/>
      </a:lnSpc>
      <a:defRPr sz="2400">
        <a:latin typeface="+mj-lt"/>
        <a:ea typeface="+mj-ea"/>
        <a:cs typeface="+mj-cs"/>
        <a:sym typeface="Gotham"/>
      </a:defRPr>
    </a:lvl2pPr>
    <a:lvl3pPr indent="457200" defTabSz="457200" latinLnBrk="0">
      <a:lnSpc>
        <a:spcPct val="125000"/>
      </a:lnSpc>
      <a:defRPr sz="2400">
        <a:latin typeface="+mj-lt"/>
        <a:ea typeface="+mj-ea"/>
        <a:cs typeface="+mj-cs"/>
        <a:sym typeface="Gotham"/>
      </a:defRPr>
    </a:lvl3pPr>
    <a:lvl4pPr indent="685800" defTabSz="457200" latinLnBrk="0">
      <a:lnSpc>
        <a:spcPct val="125000"/>
      </a:lnSpc>
      <a:defRPr sz="2400">
        <a:latin typeface="+mj-lt"/>
        <a:ea typeface="+mj-ea"/>
        <a:cs typeface="+mj-cs"/>
        <a:sym typeface="Gotham"/>
      </a:defRPr>
    </a:lvl4pPr>
    <a:lvl5pPr indent="914400" defTabSz="457200" latinLnBrk="0">
      <a:lnSpc>
        <a:spcPct val="125000"/>
      </a:lnSpc>
      <a:defRPr sz="2400">
        <a:latin typeface="+mj-lt"/>
        <a:ea typeface="+mj-ea"/>
        <a:cs typeface="+mj-cs"/>
        <a:sym typeface="Gotham"/>
      </a:defRPr>
    </a:lvl5pPr>
    <a:lvl6pPr indent="1143000" defTabSz="457200" latinLnBrk="0">
      <a:lnSpc>
        <a:spcPct val="125000"/>
      </a:lnSpc>
      <a:defRPr sz="2400">
        <a:latin typeface="+mj-lt"/>
        <a:ea typeface="+mj-ea"/>
        <a:cs typeface="+mj-cs"/>
        <a:sym typeface="Gotham"/>
      </a:defRPr>
    </a:lvl6pPr>
    <a:lvl7pPr indent="1371600" defTabSz="457200" latinLnBrk="0">
      <a:lnSpc>
        <a:spcPct val="125000"/>
      </a:lnSpc>
      <a:defRPr sz="2400">
        <a:latin typeface="+mj-lt"/>
        <a:ea typeface="+mj-ea"/>
        <a:cs typeface="+mj-cs"/>
        <a:sym typeface="Gotham"/>
      </a:defRPr>
    </a:lvl7pPr>
    <a:lvl8pPr indent="1600200" defTabSz="457200" latinLnBrk="0">
      <a:lnSpc>
        <a:spcPct val="125000"/>
      </a:lnSpc>
      <a:defRPr sz="2400">
        <a:latin typeface="+mj-lt"/>
        <a:ea typeface="+mj-ea"/>
        <a:cs typeface="+mj-cs"/>
        <a:sym typeface="Gotham"/>
      </a:defRPr>
    </a:lvl8pPr>
    <a:lvl9pPr indent="1828800" defTabSz="457200" latinLnBrk="0">
      <a:lnSpc>
        <a:spcPct val="125000"/>
      </a:lnSpc>
      <a:defRPr sz="2400">
        <a:latin typeface="+mj-lt"/>
        <a:ea typeface="+mj-ea"/>
        <a:cs typeface="+mj-cs"/>
        <a:sym typeface="Gotham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2784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Here’s an illustrative figure showing edges connecting communicating services which are arranged along the circumference of the circle. Over 1000+ services run atop our platform.</a:t>
            </a:r>
          </a:p>
          <a:p>
            <a:r>
              <a:rPr dirty="0"/>
              <a:t>One service, the Twitter front-end reverse proxy, called TFE, is highlighted here and we show the set of services that it might talk for servicing a request to create a tweet.</a:t>
            </a:r>
          </a:p>
          <a:p>
            <a:endParaRPr dirty="0"/>
          </a:p>
          <a:p>
            <a:r>
              <a:rPr dirty="0"/>
              <a:t>A typical request might flow (not necessarily sequentially) through a set of other services before a response can be generated. The critical path for such a request may hit a dozen or so services, so that to keep tail latencies low, each service must perform efficiently.</a:t>
            </a:r>
          </a:p>
        </p:txBody>
      </p:sp>
    </p:spTree>
    <p:extLst>
      <p:ext uri="{BB962C8B-B14F-4D97-AF65-F5344CB8AC3E}">
        <p14:creationId xmlns:p14="http://schemas.microsoft.com/office/powerpoint/2010/main" val="927906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994997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sldNum" sz="quarter" idx="2"/>
          </p:nvPr>
        </p:nvSpPr>
        <p:spPr>
          <a:xfrm>
            <a:off x="17571359" y="12843372"/>
            <a:ext cx="430407" cy="424956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 3">
    <p:bg>
      <p:bgPr>
        <a:gradFill flip="none" rotWithShape="1">
          <a:gsLst>
            <a:gs pos="0">
              <a:srgbClr val="363E42"/>
            </a:gs>
            <a:gs pos="100000">
              <a:srgbClr val="454C5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pic" idx="13"/>
          </p:nvPr>
        </p:nvSpPr>
        <p:spPr>
          <a:xfrm>
            <a:off x="71437" y="53465"/>
            <a:ext cx="18145277" cy="1360895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5350252" y="4636034"/>
            <a:ext cx="7587497" cy="3720308"/>
          </a:xfrm>
          <a:prstGeom prst="rect">
            <a:avLst/>
          </a:prstGeom>
        </p:spPr>
        <p:txBody>
          <a:bodyPr anchor="t"/>
          <a:lstStyle/>
          <a:p>
            <a:r>
              <a:t>Your</a:t>
            </a:r>
          </a:p>
          <a:p>
            <a:pPr lvl="1"/>
            <a:r>
              <a:t>Statement</a:t>
            </a:r>
          </a:p>
        </p:txBody>
      </p:sp>
      <p:sp>
        <p:nvSpPr>
          <p:cNvPr id="31" name="Shape 31"/>
          <p:cNvSpPr>
            <a:spLocks noGrp="1"/>
          </p:cNvSpPr>
          <p:nvPr>
            <p:ph type="body" sz="quarter" idx="14"/>
          </p:nvPr>
        </p:nvSpPr>
        <p:spPr>
          <a:xfrm>
            <a:off x="8531363" y="8521751"/>
            <a:ext cx="1225274" cy="555468"/>
          </a:xfrm>
          <a:prstGeom prst="rect">
            <a:avLst/>
          </a:prstGeom>
        </p:spPr>
        <p:txBody>
          <a:bodyPr anchor="t"/>
          <a:lstStyle>
            <a:lvl1pPr marL="0" indent="0" algn="ctr" defTabSz="342900">
              <a:spcBef>
                <a:spcPts val="0"/>
              </a:spcBef>
              <a:buSzTx/>
              <a:buNone/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  <a:defRPr sz="3600">
                <a:solidFill>
                  <a:srgbClr val="FFFFFF"/>
                </a:solidFill>
                <a:latin typeface="Gotham Narrow"/>
                <a:ea typeface="Gotham Narrow"/>
                <a:cs typeface="Gotham Narrow"/>
                <a:sym typeface="Gotham Narrow"/>
              </a:defRPr>
            </a:lvl1pPr>
          </a:lstStyle>
          <a:p>
            <a:pPr marL="0" indent="0" algn="ctr" defTabSz="457200">
              <a:spcBef>
                <a:spcPts val="0"/>
              </a:spcBef>
              <a:buSz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FFFFFF"/>
                </a:solidFill>
                <a:latin typeface="Gotham Narrow"/>
                <a:ea typeface="Gotham Narrow"/>
                <a:cs typeface="Gotham Narrow"/>
                <a:sym typeface="Gotham Narrow"/>
              </a:defRPr>
            </a:pPr>
            <a:endParaRPr/>
          </a:p>
        </p:txBody>
      </p:sp>
      <p:sp>
        <p:nvSpPr>
          <p:cNvPr id="32" name="Shape 32"/>
          <p:cNvSpPr>
            <a:spLocks noGrp="1"/>
          </p:cNvSpPr>
          <p:nvPr>
            <p:ph type="pic" sz="quarter" idx="15"/>
          </p:nvPr>
        </p:nvSpPr>
        <p:spPr>
          <a:xfrm>
            <a:off x="620830" y="12155960"/>
            <a:ext cx="705083" cy="7643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xfrm>
            <a:off x="8934491" y="13032382"/>
            <a:ext cx="409568" cy="378789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 2">
    <p:bg>
      <p:bgPr>
        <a:gradFill flip="none" rotWithShape="1">
          <a:gsLst>
            <a:gs pos="0">
              <a:srgbClr val="363E42"/>
            </a:gs>
            <a:gs pos="100000">
              <a:srgbClr val="454C50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/>
          </p:cNvSpPr>
          <p:nvPr>
            <p:ph type="pic" idx="13"/>
          </p:nvPr>
        </p:nvSpPr>
        <p:spPr>
          <a:xfrm>
            <a:off x="71437" y="53465"/>
            <a:ext cx="18145277" cy="1360895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1" name="Shape 41"/>
          <p:cNvSpPr>
            <a:spLocks noGrp="1"/>
          </p:cNvSpPr>
          <p:nvPr>
            <p:ph type="body" sz="quarter" idx="1"/>
          </p:nvPr>
        </p:nvSpPr>
        <p:spPr>
          <a:xfrm>
            <a:off x="620830" y="4636034"/>
            <a:ext cx="7587498" cy="3720308"/>
          </a:xfrm>
          <a:prstGeom prst="rect">
            <a:avLst/>
          </a:prstGeom>
        </p:spPr>
        <p:txBody>
          <a:bodyPr anchor="t"/>
          <a:lstStyle/>
          <a:p>
            <a:r>
              <a:t>Your</a:t>
            </a:r>
          </a:p>
          <a:p>
            <a:pPr lvl="1"/>
            <a:r>
              <a:t>Statement</a:t>
            </a:r>
          </a:p>
        </p:txBody>
      </p:sp>
      <p:sp>
        <p:nvSpPr>
          <p:cNvPr id="42" name="Shape 42"/>
          <p:cNvSpPr>
            <a:spLocks noGrp="1"/>
          </p:cNvSpPr>
          <p:nvPr>
            <p:ph type="body" sz="quarter" idx="14"/>
          </p:nvPr>
        </p:nvSpPr>
        <p:spPr>
          <a:xfrm>
            <a:off x="620830" y="8521751"/>
            <a:ext cx="1225274" cy="555468"/>
          </a:xfrm>
          <a:prstGeom prst="rect">
            <a:avLst/>
          </a:prstGeom>
        </p:spPr>
        <p:txBody>
          <a:bodyPr anchor="t"/>
          <a:lstStyle>
            <a:lvl1pPr marL="0" indent="0" defTabSz="342900">
              <a:spcBef>
                <a:spcPts val="0"/>
              </a:spcBef>
              <a:buSzTx/>
              <a:buNone/>
              <a:tabLst>
                <a:tab pos="266700" algn="l"/>
                <a:tab pos="533400" algn="l"/>
                <a:tab pos="800100" algn="l"/>
                <a:tab pos="1066800" algn="l"/>
                <a:tab pos="1333500" algn="l"/>
                <a:tab pos="1600200" algn="l"/>
                <a:tab pos="1866900" algn="l"/>
                <a:tab pos="2133600" algn="l"/>
                <a:tab pos="2400300" algn="l"/>
                <a:tab pos="2667000" algn="l"/>
                <a:tab pos="2933700" algn="l"/>
                <a:tab pos="3200400" algn="l"/>
              </a:tabLst>
              <a:defRPr sz="3600">
                <a:solidFill>
                  <a:srgbClr val="FFFFFF"/>
                </a:solidFill>
                <a:latin typeface="Gotham Narrow"/>
                <a:ea typeface="Gotham Narrow"/>
                <a:cs typeface="Gotham Narrow"/>
                <a:sym typeface="Gotham Narrow"/>
              </a:defRPr>
            </a:lvl1pPr>
          </a:lstStyle>
          <a:p>
            <a:pPr marL="0" indent="0" defTabSz="457200">
              <a:spcBef>
                <a:spcPts val="0"/>
              </a:spcBef>
              <a:buSz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3600">
                <a:solidFill>
                  <a:srgbClr val="FFFFFF"/>
                </a:solidFill>
                <a:latin typeface="Gotham Narrow"/>
                <a:ea typeface="Gotham Narrow"/>
                <a:cs typeface="Gotham Narrow"/>
                <a:sym typeface="Gotham Narrow"/>
              </a:defRPr>
            </a:pPr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sz="quarter" idx="15"/>
          </p:nvPr>
        </p:nvSpPr>
        <p:spPr>
          <a:xfrm>
            <a:off x="620830" y="12155960"/>
            <a:ext cx="705083" cy="7643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xfrm>
            <a:off x="8934491" y="13032382"/>
            <a:ext cx="409568" cy="378789"/>
          </a:xfrm>
          <a:prstGeom prst="rect">
            <a:avLst/>
          </a:prstGeom>
        </p:spPr>
        <p:txBody>
          <a:bodyPr/>
          <a:lstStyle>
            <a:lvl1pPr>
              <a:defRPr sz="1800" b="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52" name="Shape 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3" name="Shape 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328364" y="998637"/>
            <a:ext cx="15631273" cy="2268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403" tIns="50403" rIns="50403" bIns="50403" anchor="ctr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328364" y="3266777"/>
            <a:ext cx="15631273" cy="91355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403" tIns="50403" rIns="50403" bIns="50403" anchor="ctr">
            <a:normAutofit/>
          </a:bodyPr>
          <a:lstStyle/>
          <a:p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7571360" y="12843371"/>
            <a:ext cx="430407" cy="424956"/>
          </a:xfrm>
          <a:prstGeom prst="rect">
            <a:avLst/>
          </a:prstGeom>
          <a:ln w="12700">
            <a:miter lim="400000"/>
          </a:ln>
        </p:spPr>
        <p:txBody>
          <a:bodyPr wrap="none" lIns="50403" tIns="50403" rIns="50403" bIns="50403">
            <a:spAutoFit/>
          </a:bodyPr>
          <a:lstStyle>
            <a:lvl1pPr>
              <a:defRPr sz="2100" b="1">
                <a:solidFill>
                  <a:srgbClr val="53585F"/>
                </a:solidFill>
                <a:latin typeface="+mj-lt"/>
                <a:ea typeface="+mj-ea"/>
                <a:cs typeface="+mj-cs"/>
                <a:sym typeface="Gotham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</p:sldLayoutIdLst>
  <p:transition spd="med"/>
  <p:hf hdr="0" ftr="0" dt="0"/>
  <p:txStyles>
    <p:titleStyle>
      <a:lvl1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1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1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1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1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1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1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1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1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1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39614" marR="0" indent="-439614" algn="l" defTabSz="619125" rtl="0" latinLnBrk="0">
        <a:lnSpc>
          <a:spcPct val="100000"/>
        </a:lnSpc>
        <a:spcBef>
          <a:spcPts val="39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915864" marR="0" indent="-439614" algn="l" defTabSz="619125" rtl="0" latinLnBrk="0">
        <a:lnSpc>
          <a:spcPct val="100000"/>
        </a:lnSpc>
        <a:spcBef>
          <a:spcPts val="39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92114" marR="0" indent="-439614" algn="l" defTabSz="619125" rtl="0" latinLnBrk="0">
        <a:lnSpc>
          <a:spcPct val="100000"/>
        </a:lnSpc>
        <a:spcBef>
          <a:spcPts val="39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868364" marR="0" indent="-439614" algn="l" defTabSz="619125" rtl="0" latinLnBrk="0">
        <a:lnSpc>
          <a:spcPct val="100000"/>
        </a:lnSpc>
        <a:spcBef>
          <a:spcPts val="39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344614" marR="0" indent="-439614" algn="l" defTabSz="619125" rtl="0" latinLnBrk="0">
        <a:lnSpc>
          <a:spcPct val="100000"/>
        </a:lnSpc>
        <a:spcBef>
          <a:spcPts val="39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820864" marR="0" indent="-439614" algn="l" defTabSz="619125" rtl="0" latinLnBrk="0">
        <a:lnSpc>
          <a:spcPct val="100000"/>
        </a:lnSpc>
        <a:spcBef>
          <a:spcPts val="39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297114" marR="0" indent="-439614" algn="l" defTabSz="619125" rtl="0" latinLnBrk="0">
        <a:lnSpc>
          <a:spcPct val="100000"/>
        </a:lnSpc>
        <a:spcBef>
          <a:spcPts val="39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773364" marR="0" indent="-439614" algn="l" defTabSz="619125" rtl="0" latinLnBrk="0">
        <a:lnSpc>
          <a:spcPct val="100000"/>
        </a:lnSpc>
        <a:spcBef>
          <a:spcPts val="39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249614" marR="0" indent="-439614" algn="l" defTabSz="619125" rtl="0" latinLnBrk="0">
        <a:lnSpc>
          <a:spcPct val="100000"/>
        </a:lnSpc>
        <a:spcBef>
          <a:spcPts val="39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otham"/>
        </a:defRPr>
      </a:lvl1pPr>
      <a:lvl2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otham"/>
        </a:defRPr>
      </a:lvl2pPr>
      <a:lvl3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otham"/>
        </a:defRPr>
      </a:lvl3pPr>
      <a:lvl4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otham"/>
        </a:defRPr>
      </a:lvl4pPr>
      <a:lvl5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otham"/>
        </a:defRPr>
      </a:lvl5pPr>
      <a:lvl6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otham"/>
        </a:defRPr>
      </a:lvl6pPr>
      <a:lvl7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otham"/>
        </a:defRPr>
      </a:lvl7pPr>
      <a:lvl8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otham"/>
        </a:defRPr>
      </a:lvl8pPr>
      <a:lvl9pPr marL="0" marR="0" indent="0" algn="ctr" defTabSz="61912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otham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AD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/>
        </p:nvSpPr>
        <p:spPr>
          <a:xfrm>
            <a:off x="3525922" y="8811448"/>
            <a:ext cx="11236157" cy="2984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7802" tIns="37802" rIns="37802" bIns="37802" anchor="ctr">
            <a:spAutoFit/>
          </a:bodyPr>
          <a:lstStyle/>
          <a:p>
            <a:pPr algn="just">
              <a:defRPr sz="5400" b="1" cap="all" spc="960" baseline="4165">
                <a:solidFill>
                  <a:srgbClr val="FFFFFF"/>
                </a:solidFill>
                <a:latin typeface="+mj-lt"/>
                <a:ea typeface="+mj-ea"/>
                <a:cs typeface="+mj-cs"/>
                <a:sym typeface="Gotham"/>
              </a:defRPr>
            </a:pPr>
            <a:r>
              <a:rPr lang="en-US" altLang="zh-CN" sz="4050" dirty="0"/>
              <a:t>Jiawei</a:t>
            </a:r>
            <a:r>
              <a:rPr lang="zh-CN" altLang="en-US" sz="4050" dirty="0"/>
              <a:t> </a:t>
            </a:r>
            <a:r>
              <a:rPr lang="en-US" altLang="zh-CN" sz="4050" dirty="0" err="1"/>
              <a:t>zhang</a:t>
            </a:r>
            <a:r>
              <a:rPr sz="4050" dirty="0"/>
              <a:t> </a:t>
            </a:r>
            <a:r>
              <a:rPr sz="4050" dirty="0"/>
              <a:t>			      </a:t>
            </a:r>
            <a:r>
              <a:rPr lang="zh-CN" altLang="en-US" sz="4050" dirty="0" smtClean="0"/>
              <a:t> </a:t>
            </a:r>
            <a:r>
              <a:rPr sz="4050" dirty="0" smtClean="0"/>
              <a:t>@</a:t>
            </a:r>
            <a:r>
              <a:rPr lang="en-US" sz="4050" b="1" cap="all" spc="960" baseline="4165" dirty="0" smtClean="0">
                <a:solidFill>
                  <a:srgbClr val="FFFFFF"/>
                </a:solidFill>
                <a:sym typeface="Gotham"/>
              </a:rPr>
              <a:t>rivuletzhang</a:t>
            </a:r>
            <a:endParaRPr sz="4050" spc="810" baseline="7258" dirty="0"/>
          </a:p>
          <a:p>
            <a:pPr algn="just">
              <a:defRPr sz="5400" b="1" cap="all" spc="960" baseline="4165">
                <a:solidFill>
                  <a:srgbClr val="FFFFFF"/>
                </a:solidFill>
                <a:latin typeface="+mj-lt"/>
                <a:ea typeface="+mj-ea"/>
                <a:cs typeface="+mj-cs"/>
                <a:sym typeface="Gotham"/>
              </a:defRPr>
            </a:pPr>
            <a:r>
              <a:rPr lang="en-US" altLang="zh-CN" sz="4050" dirty="0"/>
              <a:t>Jianqiao</a:t>
            </a:r>
            <a:r>
              <a:rPr lang="zh-CN" altLang="en-US" sz="4050" dirty="0"/>
              <a:t> </a:t>
            </a:r>
            <a:r>
              <a:rPr lang="en-US" altLang="zh-CN" sz="4050" dirty="0"/>
              <a:t>Liu</a:t>
            </a:r>
            <a:r>
              <a:rPr sz="4050" dirty="0"/>
              <a:t>			  </a:t>
            </a:r>
            <a:r>
              <a:rPr lang="en-US" sz="4050" dirty="0"/>
              <a:t>		</a:t>
            </a:r>
            <a:r>
              <a:rPr lang="zh-CN" altLang="en-US" sz="4050" dirty="0" smtClean="0"/>
              <a:t>   </a:t>
            </a:r>
            <a:r>
              <a:rPr sz="4050" dirty="0" smtClean="0"/>
              <a:t>@</a:t>
            </a:r>
            <a:r>
              <a:rPr lang="en-US" sz="4050" b="1" cap="all" spc="960" baseline="4165" dirty="0" smtClean="0">
                <a:solidFill>
                  <a:srgbClr val="FFFFFF"/>
                </a:solidFill>
                <a:sym typeface="Gotham"/>
              </a:rPr>
              <a:t>trackpoiNt10</a:t>
            </a:r>
            <a:endParaRPr lang="en-US" sz="4050" dirty="0"/>
          </a:p>
          <a:p>
            <a:pPr algn="just">
              <a:defRPr sz="5400" b="1" cap="all" spc="960" baseline="4165">
                <a:solidFill>
                  <a:srgbClr val="FFFFFF"/>
                </a:solidFill>
                <a:latin typeface="+mj-lt"/>
                <a:ea typeface="+mj-ea"/>
                <a:cs typeface="+mj-cs"/>
                <a:sym typeface="Gotham"/>
              </a:defRPr>
            </a:pPr>
            <a:endParaRPr lang="en-US" sz="4050" spc="810" baseline="7258" dirty="0" smtClean="0"/>
          </a:p>
          <a:p>
            <a:pPr algn="just">
              <a:defRPr sz="5400" b="1" cap="all" spc="960" baseline="4165">
                <a:solidFill>
                  <a:srgbClr val="FFFFFF"/>
                </a:solidFill>
                <a:latin typeface="+mj-lt"/>
                <a:ea typeface="+mj-ea"/>
                <a:cs typeface="+mj-cs"/>
                <a:sym typeface="Gotham"/>
              </a:defRPr>
            </a:pPr>
            <a:endParaRPr lang="en-US" sz="4050" spc="810" baseline="7258" dirty="0"/>
          </a:p>
          <a:p>
            <a:pPr>
              <a:defRPr sz="5400" b="1" cap="all" spc="960" baseline="4165">
                <a:solidFill>
                  <a:srgbClr val="FFFFFF"/>
                </a:solidFill>
                <a:latin typeface="+mj-lt"/>
                <a:ea typeface="+mj-ea"/>
                <a:cs typeface="+mj-cs"/>
                <a:sym typeface="Gotham"/>
              </a:defRPr>
            </a:pPr>
            <a:r>
              <a:rPr lang="en-US" sz="4050" spc="810" baseline="7258" dirty="0"/>
              <a:t>	</a:t>
            </a:r>
            <a:r>
              <a:rPr lang="en-US" altLang="zh-CN" sz="4050" spc="810" baseline="4000" dirty="0">
                <a:latin typeface="+mj-lt"/>
              </a:rPr>
              <a:t>Course</a:t>
            </a:r>
            <a:r>
              <a:rPr lang="zh-CN" altLang="en-US" sz="4050" spc="810" dirty="0">
                <a:latin typeface="+mj-lt"/>
              </a:rPr>
              <a:t> </a:t>
            </a:r>
            <a:r>
              <a:rPr lang="en-US" altLang="zh-CN" sz="4050" spc="810" dirty="0">
                <a:latin typeface="+mj-lt"/>
              </a:rPr>
              <a:t>project</a:t>
            </a:r>
            <a:r>
              <a:rPr lang="zh-CN" altLang="en-US" sz="4050" spc="810" dirty="0">
                <a:latin typeface="+mj-lt"/>
              </a:rPr>
              <a:t> </a:t>
            </a:r>
            <a:endParaRPr lang="en-US" altLang="zh-CN" sz="4050" spc="810" dirty="0">
              <a:latin typeface="+mj-lt"/>
            </a:endParaRPr>
          </a:p>
          <a:p>
            <a:pPr>
              <a:defRPr sz="5400" b="1" cap="all" spc="960" baseline="4165">
                <a:solidFill>
                  <a:srgbClr val="FFFFFF"/>
                </a:solidFill>
                <a:latin typeface="+mj-lt"/>
                <a:ea typeface="+mj-ea"/>
                <a:cs typeface="+mj-cs"/>
                <a:sym typeface="Gotham"/>
              </a:defRPr>
            </a:pPr>
            <a:r>
              <a:rPr lang="en-US" altLang="zh-CN" sz="4050" spc="810" dirty="0">
                <a:latin typeface="+mj-lt"/>
              </a:rPr>
              <a:t>taught</a:t>
            </a:r>
            <a:r>
              <a:rPr lang="zh-CN" altLang="en-US" sz="4050" spc="810" dirty="0">
                <a:latin typeface="+mj-lt"/>
              </a:rPr>
              <a:t> </a:t>
            </a:r>
            <a:r>
              <a:rPr lang="en-US" altLang="zh-CN" sz="4050" spc="810" dirty="0">
                <a:latin typeface="+mj-lt"/>
              </a:rPr>
              <a:t>by</a:t>
            </a:r>
            <a:r>
              <a:rPr lang="zh-CN" altLang="en-US" sz="4050" spc="810" dirty="0">
                <a:latin typeface="+mj-lt"/>
              </a:rPr>
              <a:t> </a:t>
            </a:r>
            <a:r>
              <a:rPr lang="en-US" altLang="zh-CN" sz="4050" spc="810" dirty="0">
                <a:latin typeface="+mj-lt"/>
              </a:rPr>
              <a:t>Prof.</a:t>
            </a:r>
            <a:r>
              <a:rPr lang="zh-CN" altLang="en-US" sz="4050" spc="810" dirty="0">
                <a:latin typeface="+mj-lt"/>
              </a:rPr>
              <a:t> </a:t>
            </a:r>
            <a:r>
              <a:rPr lang="en-US" altLang="zh-CN" sz="4050" spc="810" dirty="0">
                <a:latin typeface="+mj-lt"/>
              </a:rPr>
              <a:t>Alex</a:t>
            </a:r>
            <a:r>
              <a:rPr lang="zh-CN" altLang="en-US" sz="4050" spc="810" dirty="0">
                <a:latin typeface="+mj-lt"/>
              </a:rPr>
              <a:t> </a:t>
            </a:r>
            <a:r>
              <a:rPr lang="en-US" altLang="zh-CN" sz="4050" spc="810" dirty="0" err="1">
                <a:latin typeface="+mj-lt"/>
              </a:rPr>
              <a:t>quinn</a:t>
            </a:r>
            <a:endParaRPr lang="en-US" sz="4050" spc="810" baseline="4000" dirty="0">
              <a:latin typeface="+mj-lt"/>
            </a:endParaRPr>
          </a:p>
          <a:p>
            <a:pPr>
              <a:defRPr sz="5400" b="1" cap="all" spc="960" baseline="4165">
                <a:solidFill>
                  <a:srgbClr val="FFFFFF"/>
                </a:solidFill>
                <a:latin typeface="+mj-lt"/>
                <a:ea typeface="+mj-ea"/>
                <a:cs typeface="+mj-cs"/>
                <a:sym typeface="Gotham"/>
              </a:defRPr>
            </a:pPr>
            <a:r>
              <a:rPr lang="en-US" altLang="zh-CN" sz="4050" dirty="0"/>
              <a:t>Purdue</a:t>
            </a:r>
            <a:r>
              <a:rPr lang="zh-CN" altLang="en-US" sz="4050" dirty="0"/>
              <a:t> </a:t>
            </a:r>
            <a:r>
              <a:rPr lang="en-US" altLang="zh-CN" sz="4050" dirty="0"/>
              <a:t>University</a:t>
            </a:r>
            <a:endParaRPr sz="4050" dirty="0"/>
          </a:p>
        </p:txBody>
      </p:sp>
      <p:pic>
        <p:nvPicPr>
          <p:cNvPr id="81" name="image2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1658" y="12389618"/>
            <a:ext cx="567037" cy="460998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Shape 82"/>
          <p:cNvSpPr/>
          <p:nvPr/>
        </p:nvSpPr>
        <p:spPr>
          <a:xfrm>
            <a:off x="1074783" y="4136908"/>
            <a:ext cx="16138432" cy="76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7802" tIns="37802" rIns="37802" bIns="37802" anchor="ctr">
            <a:spAutoFit/>
          </a:bodyPr>
          <a:lstStyle/>
          <a:p>
            <a:pPr>
              <a:defRPr sz="6000" b="1" cap="all" spc="2040">
                <a:solidFill>
                  <a:srgbClr val="FFFFFF"/>
                </a:solidFill>
                <a:latin typeface="+mj-lt"/>
                <a:ea typeface="+mj-ea"/>
                <a:cs typeface="+mj-cs"/>
                <a:sym typeface="Gotham"/>
              </a:defRPr>
            </a:pPr>
            <a:r>
              <a:rPr lang="en-US" sz="4500" dirty="0"/>
              <a:t>Crowdsourcing-Twitter-NER</a:t>
            </a:r>
            <a:endParaRPr sz="45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"/>
          </p:nvPr>
        </p:nvSpPr>
        <p:spPr>
          <a:xfrm>
            <a:off x="17661128" y="12843372"/>
            <a:ext cx="250869" cy="424956"/>
          </a:xfrm>
        </p:spPr>
        <p:txBody>
          <a:bodyPr/>
          <a:lstStyle/>
          <a:p>
            <a:fld id="{86CB4B4D-7CA3-9044-876B-883B54F8677D}" type="slidenum">
              <a:rPr lang="uk-UA" smtClean="0"/>
              <a:t>1</a:t>
            </a:fld>
            <a:endParaRPr lang="uk-UA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image3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7203" y="12469838"/>
            <a:ext cx="567037" cy="460998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hape 138"/>
          <p:cNvSpPr/>
          <p:nvPr/>
        </p:nvSpPr>
        <p:spPr>
          <a:xfrm>
            <a:off x="11621438" y="5245777"/>
            <a:ext cx="6306015" cy="2923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7802" tIns="37802" rIns="37802" bIns="37802" anchor="ctr">
            <a:spAutoFit/>
          </a:bodyPr>
          <a:lstStyle/>
          <a:p>
            <a:pPr marL="514350" indent="-514350" algn="l">
              <a:spcBef>
                <a:spcPts val="450"/>
              </a:spcBef>
              <a:spcAft>
                <a:spcPts val="450"/>
              </a:spcAft>
              <a:buSzPct val="75000"/>
              <a:buFont typeface="Arial"/>
              <a:buChar char="•"/>
              <a:defRPr sz="4400">
                <a:solidFill>
                  <a:srgbClr val="686F76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Sensitivity</a:t>
            </a:r>
            <a:r>
              <a: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 </a:t>
            </a:r>
            <a:r>
              <a:rPr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consideration</a:t>
            </a:r>
          </a:p>
          <a:p>
            <a:pPr marL="514350" indent="-514350" algn="l">
              <a:spcBef>
                <a:spcPts val="450"/>
              </a:spcBef>
              <a:spcAft>
                <a:spcPts val="450"/>
              </a:spcAft>
              <a:buSzPct val="75000"/>
              <a:buFont typeface="Arial"/>
              <a:buChar char="•"/>
              <a:defRPr sz="4400">
                <a:solidFill>
                  <a:srgbClr val="686F76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Fun</a:t>
            </a:r>
            <a:r>
              <a:rPr lang="zh-CN" alt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 </a:t>
            </a:r>
            <a:r>
              <a:rPr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/</a:t>
            </a:r>
            <a:r>
              <a:rPr lang="zh-CN" alt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 </a:t>
            </a:r>
            <a:r>
              <a:rPr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lazy</a:t>
            </a:r>
            <a:r>
              <a:rPr lang="zh-CN" alt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 </a:t>
            </a:r>
            <a:r>
              <a:rPr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use</a:t>
            </a:r>
          </a:p>
          <a:p>
            <a:pPr marL="514350" indent="-514350" algn="l">
              <a:spcBef>
                <a:spcPts val="450"/>
              </a:spcBef>
              <a:spcAft>
                <a:spcPts val="450"/>
              </a:spcAft>
              <a:buSzPct val="75000"/>
              <a:buFont typeface="Arial"/>
              <a:buChar char="•"/>
              <a:defRPr sz="4400">
                <a:solidFill>
                  <a:srgbClr val="686F76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altLang="zh-CN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Culture</a:t>
            </a:r>
            <a:r>
              <a:rPr lang="zh-CN" altLang="en-US" sz="4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 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Gotham Medium"/>
              </a:rPr>
              <a:t>connotation</a:t>
            </a:r>
            <a:endParaRPr sz="4000" dirty="0">
              <a:solidFill>
                <a:schemeClr val="tx1">
                  <a:lumMod val="85000"/>
                  <a:lumOff val="15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514350" indent="-514350" algn="l">
              <a:spcBef>
                <a:spcPts val="450"/>
              </a:spcBef>
              <a:spcAft>
                <a:spcPts val="450"/>
              </a:spcAft>
              <a:buSzPct val="75000"/>
              <a:buFont typeface="Arial"/>
              <a:buChar char="•"/>
              <a:defRPr sz="4400">
                <a:solidFill>
                  <a:srgbClr val="686F76"/>
                </a:solidFill>
                <a:latin typeface="Gotham Medium"/>
                <a:ea typeface="Gotham Medium"/>
                <a:cs typeface="Gotham Medium"/>
                <a:sym typeface="Gotham Medium"/>
              </a:defRPr>
            </a:pPr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New</a:t>
            </a:r>
            <a:r>
              <a: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born</a:t>
            </a:r>
            <a:r>
              <a:rPr lang="zh-CN" alt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words</a:t>
            </a:r>
            <a:endParaRPr lang="en-US" sz="4000" dirty="0">
              <a:solidFill>
                <a:schemeClr val="tx1">
                  <a:lumMod val="85000"/>
                  <a:lumOff val="15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140" name="Shape 140"/>
          <p:cNvSpPr/>
          <p:nvPr/>
        </p:nvSpPr>
        <p:spPr>
          <a:xfrm>
            <a:off x="476251" y="1012577"/>
            <a:ext cx="13907052" cy="76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7802" tIns="37802" rIns="37802" bIns="37802">
            <a:spAutoFit/>
          </a:bodyPr>
          <a:lstStyle>
            <a:lvl1pPr algn="l">
              <a:defRPr sz="6000" b="1" cap="all" spc="600">
                <a:solidFill>
                  <a:srgbClr val="45A4FC"/>
                </a:solidFill>
                <a:latin typeface="+mj-lt"/>
                <a:ea typeface="+mj-ea"/>
                <a:cs typeface="+mj-cs"/>
                <a:sym typeface="Gotham"/>
              </a:defRPr>
            </a:lvl1pPr>
          </a:lstStyle>
          <a:p>
            <a:r>
              <a:rPr lang="en-US" altLang="zh-CN" sz="4500" dirty="0" err="1"/>
              <a:t>Obsure</a:t>
            </a:r>
            <a:r>
              <a:rPr lang="zh-CN" altLang="en-US" sz="4500" dirty="0"/>
              <a:t> </a:t>
            </a:r>
            <a:r>
              <a:rPr lang="en-US" altLang="zh-CN" sz="4500" dirty="0">
                <a:solidFill>
                  <a:srgbClr val="45A4FD"/>
                </a:solidFill>
              </a:rPr>
              <a:t>words</a:t>
            </a:r>
            <a:r>
              <a:rPr lang="zh-CN" altLang="en-US" sz="4500" dirty="0">
                <a:solidFill>
                  <a:srgbClr val="45A4FD"/>
                </a:solidFill>
              </a:rPr>
              <a:t> </a:t>
            </a:r>
            <a:r>
              <a:rPr lang="en-US" altLang="zh-CN" sz="4500" dirty="0">
                <a:solidFill>
                  <a:srgbClr val="45A4FD"/>
                </a:solidFill>
              </a:rPr>
              <a:t>in</a:t>
            </a:r>
            <a:r>
              <a:rPr lang="zh-CN" altLang="en-US" sz="4500" dirty="0">
                <a:solidFill>
                  <a:srgbClr val="45A4FD"/>
                </a:solidFill>
              </a:rPr>
              <a:t> </a:t>
            </a:r>
            <a:r>
              <a:rPr lang="en-US" altLang="zh-CN" sz="4500" dirty="0"/>
              <a:t>social</a:t>
            </a:r>
            <a:r>
              <a:rPr lang="zh-CN" altLang="en-US" sz="4500" dirty="0"/>
              <a:t> </a:t>
            </a:r>
            <a:r>
              <a:rPr lang="en-US" altLang="zh-CN" sz="4500" dirty="0"/>
              <a:t>networks</a:t>
            </a:r>
            <a:endParaRPr sz="45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"/>
          </p:nvPr>
        </p:nvSpPr>
        <p:spPr>
          <a:xfrm>
            <a:off x="17661128" y="12843372"/>
            <a:ext cx="250869" cy="424956"/>
          </a:xfrm>
        </p:spPr>
        <p:txBody>
          <a:bodyPr/>
          <a:lstStyle/>
          <a:p>
            <a:fld id="{86CB4B4D-7CA3-9044-876B-883B54F8677D}" type="slidenum">
              <a:rPr lang="uk-UA" smtClean="0"/>
              <a:t>2</a:t>
            </a:fld>
            <a:endParaRPr lang="uk-UA" dirty="0"/>
          </a:p>
        </p:txBody>
      </p:sp>
      <p:pic>
        <p:nvPicPr>
          <p:cNvPr id="1026" name="Picture 2" descr="https://lh5.googleusercontent.com/Ait4R4RJQ4RyUEmmcON9Rv5LIfv-kHmuwu1DPIADmfjLv8ftFVmmHBHkBo4DOqEAdNmtuag4lxqor_PWhd_0SwilFMUpaUY-VBkUo8M7DkHqRLLPme_P8CfJQVI4r-NrhBL7_K2u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469" y="3065662"/>
            <a:ext cx="7066963" cy="7972984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</p:pic>
      <p:pic>
        <p:nvPicPr>
          <p:cNvPr id="1028" name="Picture 4" descr="https://lh4.googleusercontent.com/94XnZblZsrbur4rjztoH5ERcVXC4Wgy2R4Vit4MKl-mnzRz-4Smj_j98vzZZSVQ5VQ0gZIOZ7mqul5eO39pOVUpF6Mig72sPmrd2dwDFFQIaRjYssfxdM7gLYEkGj3wGYCEAdgM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126" y="4516483"/>
            <a:ext cx="8644302" cy="7328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/>
          <p:cNvSpPr/>
          <p:nvPr/>
        </p:nvSpPr>
        <p:spPr>
          <a:xfrm>
            <a:off x="968305" y="3783472"/>
            <a:ext cx="1469573" cy="886378"/>
          </a:xfrm>
          <a:prstGeom prst="ellipse">
            <a:avLst/>
          </a:prstGeom>
          <a:noFill/>
          <a:ln w="76200" cap="flat">
            <a:solidFill>
              <a:srgbClr val="C00000"/>
            </a:solidFill>
            <a:prstDash val="solid"/>
            <a:round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7802" tIns="37802" rIns="37802" bIns="37802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defTabSz="619125"/>
            <a:endParaRPr lang="en-US" sz="3600"/>
          </a:p>
        </p:txBody>
      </p:sp>
      <p:cxnSp>
        <p:nvCxnSpPr>
          <p:cNvPr id="5" name="Straight Connector 4"/>
          <p:cNvCxnSpPr/>
          <p:nvPr/>
        </p:nvCxnSpPr>
        <p:spPr>
          <a:xfrm>
            <a:off x="2911364" y="7959604"/>
            <a:ext cx="5153297" cy="0"/>
          </a:xfrm>
          <a:prstGeom prst="line">
            <a:avLst/>
          </a:prstGeom>
          <a:noFill/>
          <a:ln w="50800" cap="flat">
            <a:solidFill>
              <a:srgbClr val="0432FF"/>
            </a:solidFill>
            <a:prstDash val="solid"/>
            <a:round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/>
          <p:nvPr/>
        </p:nvCxnSpPr>
        <p:spPr>
          <a:xfrm>
            <a:off x="8203432" y="7959604"/>
            <a:ext cx="1534928" cy="0"/>
          </a:xfrm>
          <a:prstGeom prst="line">
            <a:avLst/>
          </a:prstGeom>
          <a:noFill/>
          <a:ln w="50800" cap="flat">
            <a:solidFill>
              <a:srgbClr val="0432FF"/>
            </a:solidFill>
            <a:prstDash val="solid"/>
            <a:round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Connector 14"/>
          <p:cNvCxnSpPr/>
          <p:nvPr/>
        </p:nvCxnSpPr>
        <p:spPr>
          <a:xfrm>
            <a:off x="2911365" y="8387412"/>
            <a:ext cx="1340596" cy="8740"/>
          </a:xfrm>
          <a:prstGeom prst="line">
            <a:avLst/>
          </a:prstGeom>
          <a:noFill/>
          <a:ln w="50800" cap="flat">
            <a:solidFill>
              <a:srgbClr val="0432FF"/>
            </a:solidFill>
            <a:prstDash val="solid"/>
            <a:round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Straight Connector 16"/>
          <p:cNvCxnSpPr/>
          <p:nvPr/>
        </p:nvCxnSpPr>
        <p:spPr>
          <a:xfrm>
            <a:off x="4457699" y="8396152"/>
            <a:ext cx="5153297" cy="0"/>
          </a:xfrm>
          <a:prstGeom prst="line">
            <a:avLst/>
          </a:prstGeom>
          <a:noFill/>
          <a:ln w="50800" cap="flat">
            <a:solidFill>
              <a:srgbClr val="0432FF"/>
            </a:solidFill>
            <a:prstDash val="solid"/>
            <a:round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Straight Connector 17"/>
          <p:cNvCxnSpPr/>
          <p:nvPr/>
        </p:nvCxnSpPr>
        <p:spPr>
          <a:xfrm flipV="1">
            <a:off x="2911364" y="8807632"/>
            <a:ext cx="2770979" cy="10855"/>
          </a:xfrm>
          <a:prstGeom prst="line">
            <a:avLst/>
          </a:prstGeom>
          <a:noFill/>
          <a:ln w="50800" cap="flat">
            <a:solidFill>
              <a:srgbClr val="0432FF"/>
            </a:solidFill>
            <a:prstDash val="solid"/>
            <a:round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/>
          <p:nvPr/>
        </p:nvCxnSpPr>
        <p:spPr>
          <a:xfrm flipV="1">
            <a:off x="5803132" y="8807632"/>
            <a:ext cx="2975108" cy="10856"/>
          </a:xfrm>
          <a:prstGeom prst="line">
            <a:avLst/>
          </a:prstGeom>
          <a:noFill/>
          <a:ln w="50800" cap="flat">
            <a:solidFill>
              <a:srgbClr val="0432FF"/>
            </a:solidFill>
            <a:prstDash val="solid"/>
            <a:round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9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9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" grpId="0" animBg="1"/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Shape 644"/>
          <p:cNvSpPr/>
          <p:nvPr/>
        </p:nvSpPr>
        <p:spPr>
          <a:xfrm>
            <a:off x="806451" y="3961035"/>
            <a:ext cx="76407" cy="491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7802" tIns="37802" rIns="37802" bIns="37802">
            <a:spAutoFit/>
          </a:bodyPr>
          <a:lstStyle>
            <a:lvl1pPr algn="l">
              <a:defRPr sz="3600">
                <a:solidFill>
                  <a:srgbClr val="686F76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endParaRPr sz="27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>
          <a:xfrm>
            <a:off x="17661129" y="12843371"/>
            <a:ext cx="250869" cy="424956"/>
          </a:xfrm>
        </p:spPr>
        <p:txBody>
          <a:bodyPr/>
          <a:lstStyle/>
          <a:p>
            <a:fld id="{86CB4B4D-7CA3-9044-876B-883B54F8677D}" type="slidenum">
              <a:rPr lang="uk-UA" smtClean="0"/>
              <a:t>3</a:t>
            </a:fld>
            <a:endParaRPr lang="uk-UA"/>
          </a:p>
        </p:txBody>
      </p:sp>
      <p:sp>
        <p:nvSpPr>
          <p:cNvPr id="4" name="Rectangle 3"/>
          <p:cNvSpPr/>
          <p:nvPr/>
        </p:nvSpPr>
        <p:spPr>
          <a:xfrm>
            <a:off x="1616982" y="7663961"/>
            <a:ext cx="2585894" cy="1738336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tx1"/>
            </a:solidFill>
            <a:prstDash val="solid"/>
            <a:round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7802" tIns="37802" rIns="37802" bIns="37802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defTabSz="619125"/>
            <a:endParaRPr lang="en-US" altLang="zh-CN" sz="3600" dirty="0"/>
          </a:p>
          <a:p>
            <a:pPr defTabSz="619125"/>
            <a:r>
              <a:rPr lang="en-US" altLang="zh-CN" sz="3600" dirty="0"/>
              <a:t>Tweets</a:t>
            </a:r>
          </a:p>
          <a:p>
            <a:pPr defTabSz="619125"/>
            <a:endParaRPr lang="en-US" sz="3600" dirty="0"/>
          </a:p>
        </p:txBody>
      </p:sp>
      <p:sp>
        <p:nvSpPr>
          <p:cNvPr id="9" name="Rectangle 8"/>
          <p:cNvSpPr/>
          <p:nvPr/>
        </p:nvSpPr>
        <p:spPr>
          <a:xfrm>
            <a:off x="5633584" y="7657122"/>
            <a:ext cx="2585894" cy="1738336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tx1"/>
            </a:solidFill>
            <a:prstDash val="solid"/>
            <a:round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7802" tIns="37802" rIns="37802" bIns="37802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defTabSz="619125"/>
            <a:r>
              <a:rPr lang="en-US" altLang="zh-CN" sz="3600" dirty="0"/>
              <a:t>Crowd</a:t>
            </a:r>
          </a:p>
          <a:p>
            <a:pPr defTabSz="619125"/>
            <a:r>
              <a:rPr lang="en-US" altLang="zh-CN" sz="3600" dirty="0"/>
              <a:t>Knowledge</a:t>
            </a:r>
          </a:p>
          <a:p>
            <a:pPr defTabSz="619125"/>
            <a:r>
              <a:rPr lang="en-US" altLang="zh-CN" sz="3600" dirty="0"/>
              <a:t>Database</a:t>
            </a:r>
            <a:endParaRPr lang="en-US" sz="3600" dirty="0"/>
          </a:p>
        </p:txBody>
      </p:sp>
      <p:sp>
        <p:nvSpPr>
          <p:cNvPr id="10" name="Rectangle 9"/>
          <p:cNvSpPr/>
          <p:nvPr/>
        </p:nvSpPr>
        <p:spPr>
          <a:xfrm>
            <a:off x="9650186" y="7940960"/>
            <a:ext cx="2585894" cy="1184338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tx1"/>
            </a:solidFill>
            <a:prstDash val="solid"/>
            <a:round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7802" tIns="37802" rIns="37802" bIns="37802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defTabSz="619125"/>
            <a:r>
              <a:rPr lang="en-US" altLang="zh-CN" sz="3600" dirty="0"/>
              <a:t>Machine</a:t>
            </a:r>
          </a:p>
          <a:p>
            <a:pPr defTabSz="619125"/>
            <a:r>
              <a:rPr lang="zh-CN" altLang="en-US" sz="3600" dirty="0"/>
              <a:t> </a:t>
            </a:r>
            <a:r>
              <a:rPr lang="en-US" altLang="zh-CN" sz="3600" dirty="0"/>
              <a:t>Algorithm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3666788" y="7657122"/>
            <a:ext cx="2585894" cy="1738336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tx1"/>
            </a:solidFill>
            <a:prstDash val="solid"/>
            <a:round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7802" tIns="37802" rIns="37802" bIns="37802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defTabSz="619125"/>
            <a:r>
              <a:rPr lang="en-US" altLang="zh-CN" sz="3600" dirty="0"/>
              <a:t>Crowd</a:t>
            </a:r>
          </a:p>
          <a:p>
            <a:pPr defTabSz="619125"/>
            <a:r>
              <a:rPr lang="en-US" altLang="zh-CN" sz="3600" dirty="0" smtClean="0"/>
              <a:t>Update</a:t>
            </a:r>
            <a:endParaRPr lang="en-US" altLang="zh-CN" sz="3600" dirty="0"/>
          </a:p>
          <a:p>
            <a:pPr defTabSz="619125"/>
            <a:r>
              <a:rPr lang="en-US" altLang="zh-CN" sz="3600" dirty="0" smtClean="0"/>
              <a:t>Knowledge</a:t>
            </a:r>
            <a:endParaRPr lang="en-US" sz="3600" dirty="0"/>
          </a:p>
        </p:txBody>
      </p:sp>
      <p:cxnSp>
        <p:nvCxnSpPr>
          <p:cNvPr id="6" name="Straight Arrow Connector 5"/>
          <p:cNvCxnSpPr>
            <a:stCxn id="4" idx="3"/>
          </p:cNvCxnSpPr>
          <p:nvPr/>
        </p:nvCxnSpPr>
        <p:spPr>
          <a:xfrm flipV="1">
            <a:off x="4202876" y="8526290"/>
            <a:ext cx="1430708" cy="6839"/>
          </a:xfrm>
          <a:prstGeom prst="straightConnector1">
            <a:avLst/>
          </a:prstGeom>
          <a:noFill/>
          <a:ln w="53975" cap="flat">
            <a:solidFill>
              <a:schemeClr val="accent1"/>
            </a:solidFill>
            <a:prstDash val="solid"/>
            <a:round/>
            <a:tailEnd type="triangle" w="med" len="med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Arrow Connector 13"/>
          <p:cNvCxnSpPr/>
          <p:nvPr/>
        </p:nvCxnSpPr>
        <p:spPr>
          <a:xfrm flipV="1">
            <a:off x="8219478" y="8533129"/>
            <a:ext cx="1430708" cy="6839"/>
          </a:xfrm>
          <a:prstGeom prst="straightConnector1">
            <a:avLst/>
          </a:prstGeom>
          <a:noFill/>
          <a:ln w="53975" cap="flat">
            <a:solidFill>
              <a:schemeClr val="accent1"/>
            </a:solidFill>
            <a:prstDash val="solid"/>
            <a:round/>
            <a:tailEnd type="triangle" w="med" len="med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Straight Arrow Connector 14"/>
          <p:cNvCxnSpPr/>
          <p:nvPr/>
        </p:nvCxnSpPr>
        <p:spPr>
          <a:xfrm flipV="1">
            <a:off x="12236080" y="8526290"/>
            <a:ext cx="1430708" cy="6839"/>
          </a:xfrm>
          <a:prstGeom prst="straightConnector1">
            <a:avLst/>
          </a:prstGeom>
          <a:noFill/>
          <a:ln w="53975" cap="flat">
            <a:solidFill>
              <a:schemeClr val="accent1"/>
            </a:solidFill>
            <a:prstDash val="solid"/>
            <a:round/>
            <a:tailEnd type="triangle" w="med" len="med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Elbow Connector 7"/>
          <p:cNvCxnSpPr>
            <a:stCxn id="11" idx="2"/>
            <a:endCxn id="9" idx="2"/>
          </p:cNvCxnSpPr>
          <p:nvPr/>
        </p:nvCxnSpPr>
        <p:spPr>
          <a:xfrm rot="5400000">
            <a:off x="10943133" y="5378856"/>
            <a:ext cx="12700" cy="8033204"/>
          </a:xfrm>
          <a:prstGeom prst="bentConnector3">
            <a:avLst>
              <a:gd name="adj1" fmla="val 8400000"/>
            </a:avLst>
          </a:prstGeom>
          <a:noFill/>
          <a:ln w="53975" cap="flat">
            <a:solidFill>
              <a:schemeClr val="accent1"/>
            </a:solidFill>
            <a:prstDash val="solid"/>
            <a:round/>
            <a:tailEnd type="triangle" w="med" len="med"/>
          </a:ln>
          <a:effectLst>
            <a:outerShdw blurRad="127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9" name="image3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7203" y="12469838"/>
            <a:ext cx="567037" cy="460998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extBox 12"/>
          <p:cNvSpPr txBox="1"/>
          <p:nvPr/>
        </p:nvSpPr>
        <p:spPr>
          <a:xfrm>
            <a:off x="1489117" y="3051417"/>
            <a:ext cx="13597618" cy="21023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403" tIns="50403" rIns="50403" bIns="50403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</a:pPr>
            <a:r>
              <a:rPr kumimoji="0" lang="en-US" altLang="zh-CN" sz="4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 charset="0"/>
                <a:ea typeface="Helvetica" charset="0"/>
                <a:cs typeface="Helvetica" charset="0"/>
                <a:sym typeface="Helvetica Light"/>
              </a:rPr>
              <a:t>Our</a:t>
            </a:r>
            <a:r>
              <a:rPr kumimoji="0" lang="zh-CN" altLang="en-US" sz="4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 charset="0"/>
                <a:ea typeface="Helvetica" charset="0"/>
                <a:cs typeface="Helvetica" charset="0"/>
                <a:sym typeface="Helvetica Light"/>
              </a:rPr>
              <a:t> </a:t>
            </a:r>
            <a:r>
              <a:rPr kumimoji="0" lang="en-US" altLang="zh-CN" sz="4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 charset="0"/>
                <a:ea typeface="Helvetica" charset="0"/>
                <a:cs typeface="Helvetica" charset="0"/>
                <a:sym typeface="Helvetica Light"/>
              </a:rPr>
              <a:t>goal:</a:t>
            </a:r>
          </a:p>
          <a:p>
            <a:pPr marL="914400" marR="0" indent="-9144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altLang="zh-CN" sz="4000" dirty="0" smtClean="0"/>
              <a:t>Help</a:t>
            </a:r>
            <a:r>
              <a:rPr lang="zh-CN" altLang="en-US" sz="4000" dirty="0" smtClean="0"/>
              <a:t> </a:t>
            </a:r>
            <a:r>
              <a:rPr lang="en-US" altLang="zh-CN" sz="4000" i="1" dirty="0" smtClean="0">
                <a:solidFill>
                  <a:srgbClr val="0432FF"/>
                </a:solidFill>
              </a:rPr>
              <a:t>people</a:t>
            </a:r>
            <a:r>
              <a:rPr lang="zh-CN" altLang="en-US" sz="4000" dirty="0" smtClean="0">
                <a:solidFill>
                  <a:srgbClr val="0432FF"/>
                </a:solidFill>
              </a:rPr>
              <a:t> </a:t>
            </a:r>
            <a:r>
              <a:rPr lang="en-US" altLang="zh-CN" sz="4000" dirty="0" smtClean="0"/>
              <a:t>with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no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background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knowledge</a:t>
            </a:r>
          </a:p>
          <a:p>
            <a:pPr marL="914400" marR="0" indent="-91440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zh-CN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Tag</a:t>
            </a:r>
            <a:r>
              <a:rPr kumimoji="0" lang="zh-CN" altLang="en-US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 </a:t>
            </a:r>
            <a:r>
              <a:rPr kumimoji="0" lang="en-US" altLang="zh-CN" sz="4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Light"/>
              </a:rPr>
              <a:t>entities</a:t>
            </a:r>
            <a:r>
              <a:rPr lang="zh-CN" altLang="en-US" sz="4000" dirty="0"/>
              <a:t> </a:t>
            </a:r>
            <a:r>
              <a:rPr lang="en-US" altLang="zh-CN" sz="4000" dirty="0" smtClean="0"/>
              <a:t>for</a:t>
            </a:r>
            <a:r>
              <a:rPr lang="zh-CN" altLang="en-US" sz="4000" dirty="0" smtClean="0"/>
              <a:t> </a:t>
            </a:r>
            <a:r>
              <a:rPr lang="en-US" altLang="zh-CN" sz="4000" i="1" dirty="0" smtClean="0">
                <a:solidFill>
                  <a:srgbClr val="0432FF"/>
                </a:solidFill>
              </a:rPr>
              <a:t>machine</a:t>
            </a:r>
            <a:r>
              <a:rPr lang="zh-CN" altLang="en-US" sz="4000" dirty="0" smtClean="0">
                <a:solidFill>
                  <a:srgbClr val="0432FF"/>
                </a:solidFill>
              </a:rPr>
              <a:t> </a:t>
            </a:r>
            <a:r>
              <a:rPr lang="en-US" altLang="zh-CN" sz="4000" dirty="0" smtClean="0"/>
              <a:t>learning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algorithms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22" name="Shape 140"/>
          <p:cNvSpPr/>
          <p:nvPr/>
        </p:nvSpPr>
        <p:spPr>
          <a:xfrm>
            <a:off x="476251" y="1012577"/>
            <a:ext cx="11521783" cy="768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7802" tIns="37802" rIns="37802" bIns="37802">
            <a:spAutoFit/>
          </a:bodyPr>
          <a:lstStyle>
            <a:lvl1pPr algn="l">
              <a:defRPr sz="6000" b="1" cap="all" spc="600">
                <a:solidFill>
                  <a:srgbClr val="45A4FC"/>
                </a:solidFill>
                <a:latin typeface="+mj-lt"/>
                <a:ea typeface="+mj-ea"/>
                <a:cs typeface="+mj-cs"/>
                <a:sym typeface="Gotham"/>
              </a:defRPr>
            </a:lvl1pPr>
          </a:lstStyle>
          <a:p>
            <a:r>
              <a:rPr lang="en-US" altLang="zh-CN" sz="4500" dirty="0" smtClean="0"/>
              <a:t>Crowdsourcing-Twitter-NER</a:t>
            </a:r>
            <a:endParaRPr lang="en-US" altLang="zh-CN" sz="4500" dirty="0"/>
          </a:p>
        </p:txBody>
      </p:sp>
      <p:sp>
        <p:nvSpPr>
          <p:cNvPr id="16" name="TextBox 15"/>
          <p:cNvSpPr txBox="1"/>
          <p:nvPr/>
        </p:nvSpPr>
        <p:spPr>
          <a:xfrm>
            <a:off x="-330328" y="2043573"/>
            <a:ext cx="101855" cy="8404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403" tIns="50403" rIns="50403" bIns="50403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57026367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1" grpId="0" animBg="1"/>
      <p:bldP spid="13" grpId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499BCE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otham"/>
        <a:ea typeface="Gotham"/>
        <a:cs typeface="Gotham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403" tIns="50403" rIns="50403" bIns="50403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403" tIns="50403" rIns="50403" bIns="50403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Gotham"/>
        <a:ea typeface="Gotham"/>
        <a:cs typeface="Gotham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403" tIns="50403" rIns="50403" bIns="50403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403" tIns="50403" rIns="50403" bIns="50403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2581</TotalTime>
  <Words>163</Words>
  <Application>Microsoft Macintosh PowerPoint</Application>
  <PresentationFormat>Custom</PresentationFormat>
  <Paragraphs>34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Gotham</vt:lpstr>
      <vt:lpstr>Gotham Medium</vt:lpstr>
      <vt:lpstr>Gotham Narrow</vt:lpstr>
      <vt:lpstr>Helvetica</vt:lpstr>
      <vt:lpstr>Helvetica Light</vt:lpstr>
      <vt:lpstr>Arial</vt:lpstr>
      <vt:lpstr>White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114</cp:revision>
  <cp:lastPrinted>2016-09-19T19:15:27Z</cp:lastPrinted>
  <dcterms:modified xsi:type="dcterms:W3CDTF">2017-04-26T03:59:45Z</dcterms:modified>
</cp:coreProperties>
</file>